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handoutMasterIdLst>
    <p:handoutMasterId r:id="rId26"/>
  </p:handoutMasterIdLst>
  <p:sldIdLst>
    <p:sldId id="256" r:id="rId2"/>
    <p:sldId id="290" r:id="rId3"/>
    <p:sldId id="287" r:id="rId4"/>
    <p:sldId id="297" r:id="rId5"/>
    <p:sldId id="266" r:id="rId6"/>
    <p:sldId id="288" r:id="rId7"/>
    <p:sldId id="261" r:id="rId8"/>
    <p:sldId id="289" r:id="rId9"/>
    <p:sldId id="263" r:id="rId10"/>
    <p:sldId id="267" r:id="rId11"/>
    <p:sldId id="260" r:id="rId12"/>
    <p:sldId id="264" r:id="rId13"/>
    <p:sldId id="265" r:id="rId14"/>
    <p:sldId id="269" r:id="rId15"/>
    <p:sldId id="293" r:id="rId16"/>
    <p:sldId id="292" r:id="rId17"/>
    <p:sldId id="294" r:id="rId18"/>
    <p:sldId id="295" r:id="rId19"/>
    <p:sldId id="296" r:id="rId20"/>
    <p:sldId id="291" r:id="rId21"/>
    <p:sldId id="280" r:id="rId22"/>
    <p:sldId id="272" r:id="rId23"/>
    <p:sldId id="284" r:id="rId24"/>
    <p:sldId id="286" r:id="rId25"/>
  </p:sldIdLst>
  <p:sldSz cx="9144000" cy="6858000" type="screen4x3"/>
  <p:notesSz cx="7077075" cy="85201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D08D27-8FAC-409C-9A9D-9CFCE1700D24}">
          <p14:sldIdLst>
            <p14:sldId id="256"/>
            <p14:sldId id="290"/>
            <p14:sldId id="287"/>
            <p14:sldId id="297"/>
            <p14:sldId id="266"/>
            <p14:sldId id="288"/>
            <p14:sldId id="261"/>
            <p14:sldId id="289"/>
            <p14:sldId id="263"/>
            <p14:sldId id="267"/>
            <p14:sldId id="260"/>
            <p14:sldId id="264"/>
            <p14:sldId id="265"/>
            <p14:sldId id="269"/>
            <p14:sldId id="293"/>
            <p14:sldId id="292"/>
            <p14:sldId id="294"/>
            <p14:sldId id="295"/>
            <p14:sldId id="296"/>
            <p14:sldId id="291"/>
            <p14:sldId id="280"/>
            <p14:sldId id="272"/>
            <p14:sldId id="284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46" autoAdjust="0"/>
  </p:normalViewPr>
  <p:slideViewPr>
    <p:cSldViewPr snapToGrid="0">
      <p:cViewPr>
        <p:scale>
          <a:sx n="86" d="100"/>
          <a:sy n="86" d="100"/>
        </p:scale>
        <p:origin x="138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7F2167-DDF5-4AC8-9104-E7704C5B43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274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21CA2-A1F9-4722-8E70-FFB9A95B6D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274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E13CD-4EE4-4FD0-B721-01B8A6359AA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21A7E-5FEE-4C8D-8104-707520E961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092629"/>
            <a:ext cx="3066733" cy="427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76ECC-BE1D-4306-9B94-496D978795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705" y="8092629"/>
            <a:ext cx="3066733" cy="427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37CD6-3E58-45A6-8FAB-E38A68FA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6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0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2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76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08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04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43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3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3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5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34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41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3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0000">
              <a:schemeClr val="bg2">
                <a:tint val="97000"/>
                <a:hueMod val="92000"/>
                <a:satMod val="169000"/>
                <a:lumMod val="164000"/>
              </a:schemeClr>
            </a:gs>
            <a:gs pos="16000">
              <a:schemeClr val="bg2">
                <a:shade val="96000"/>
                <a:satMod val="120000"/>
                <a:lumMod val="90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465F-8108-4CC7-8C32-F2F39E338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1418" y="1404701"/>
            <a:ext cx="3211709" cy="945478"/>
          </a:xfrm>
        </p:spPr>
        <p:txBody>
          <a:bodyPr>
            <a:normAutofit/>
          </a:bodyPr>
          <a:lstStyle/>
          <a:p>
            <a:r>
              <a:rPr lang="en-US" dirty="0"/>
              <a:t>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22071-6535-40E8-8E58-5480385EC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582" y="3137751"/>
            <a:ext cx="6072835" cy="231554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new for 2020?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On-line Website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In-person selling TIPS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and more!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E18D-2ECD-4A10-B995-DFC058A39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60" y="1010915"/>
            <a:ext cx="3211709" cy="17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5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5483D4-0D8F-4BC0-9CA5-2F7B444AE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1" y="0"/>
            <a:ext cx="8982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4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A0D31D-90EC-4490-AB33-CCC1307B1F58}"/>
              </a:ext>
            </a:extLst>
          </p:cNvPr>
          <p:cNvSpPr txBox="1"/>
          <p:nvPr/>
        </p:nvSpPr>
        <p:spPr>
          <a:xfrm>
            <a:off x="1039416" y="91982"/>
            <a:ext cx="5731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Organization Resources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6E2C0C30-46C4-4EEA-BBE5-908A87827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2" y="134424"/>
            <a:ext cx="906124" cy="13581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CA12CB-22FD-4D82-B373-FF7226CE8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57" y="780755"/>
            <a:ext cx="7967851" cy="49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1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0E6755-AB4F-4F99-A4CA-FCA6BBE33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2" y="142043"/>
            <a:ext cx="8924598" cy="41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8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585FF-58DC-4474-A738-3252F9043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2" y="199007"/>
            <a:ext cx="8751446" cy="39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898D-8172-4E12-A397-8359DB9F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83543"/>
            <a:ext cx="7202456" cy="676771"/>
          </a:xfrm>
        </p:spPr>
        <p:txBody>
          <a:bodyPr>
            <a:noAutofit/>
          </a:bodyPr>
          <a:lstStyle/>
          <a:p>
            <a:r>
              <a:rPr lang="en-US" sz="4500" dirty="0"/>
              <a:t>Eventbrite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5C30B-4784-4DB9-B07B-865A5E845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/>
              <a:t>Sell On-line</a:t>
            </a:r>
          </a:p>
          <a:p>
            <a:r>
              <a:rPr lang="en-US" sz="4800" dirty="0"/>
              <a:t>Sell In-person using mobile phone camera</a:t>
            </a:r>
          </a:p>
          <a:p>
            <a:r>
              <a:rPr lang="en-US" sz="4800" dirty="0"/>
              <a:t>Sell on Facebook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ED50C8B7-259C-418A-B612-430407A6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81" y="2205777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D5C9-2AC0-4C51-94C1-A4D57CBD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On-line purchase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84CFB-FB55-48EE-9E38-53088A509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B7585-C703-463D-B59E-A14D1007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20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69E9-EB0F-4088-9461-555BC938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68406-E641-4738-B954-09CC7FF71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D5116-54E0-40F3-95FA-B74349AF4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66" y="0"/>
            <a:ext cx="7551840" cy="61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72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60793-D23D-4A24-948C-0399EC1BD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8" y="0"/>
            <a:ext cx="83997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60FFA6-3133-4ADC-84F6-D2D72D2F8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43" y="0"/>
            <a:ext cx="8390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72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92C829-D73F-45A7-919B-CCFC32CAE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1" y="0"/>
            <a:ext cx="8368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16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B7236E-B5F2-4459-AFF5-8BAA69AF5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96" y="0"/>
            <a:ext cx="5915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9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6621CF-F493-40D5-98AE-24A9D3AD4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0"/>
            <a:ext cx="914615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8891D-0306-4B50-AA5B-0A1DE7C2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768" y="729586"/>
            <a:ext cx="4481967" cy="4065174"/>
          </a:xfrm>
        </p:spPr>
        <p:txBody>
          <a:bodyPr vert="horz" lIns="91440" tIns="45720" rIns="91440" bIns="0" rtlCol="0" anchor="ctr">
            <a:normAutofit/>
          </a:bodyPr>
          <a:lstStyle/>
          <a:p>
            <a:pPr defTabSz="914400"/>
            <a:r>
              <a:rPr lang="en-US" sz="4800" b="1" i="1" dirty="0"/>
              <a:t>Lucky has a new hat!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DEE02A-D296-42EA-88F5-7803F69CE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4950269"/>
            <a:ext cx="9143772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594B5002-0383-4CE1-81AF-20662FE79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141" y="360977"/>
            <a:ext cx="3761832" cy="5436288"/>
          </a:xfrm>
        </p:spPr>
      </p:pic>
    </p:spTree>
    <p:extLst>
      <p:ext uri="{BB962C8B-B14F-4D97-AF65-F5344CB8AC3E}">
        <p14:creationId xmlns:p14="http://schemas.microsoft.com/office/powerpoint/2010/main" val="3021511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3FC56-A973-444A-B25D-E4964EA1B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760132"/>
            <a:ext cx="6571343" cy="1049235"/>
          </a:xfrm>
        </p:spPr>
        <p:txBody>
          <a:bodyPr/>
          <a:lstStyle/>
          <a:p>
            <a:r>
              <a:rPr lang="en-US" dirty="0"/>
              <a:t>Custom FIELD QUESTIONs</a:t>
            </a:r>
            <a:br>
              <a:rPr lang="en-US" dirty="0"/>
            </a:br>
            <a:r>
              <a:rPr lang="en-US" dirty="0"/>
              <a:t>	Do you need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3BAAF-00C3-4218-86BB-669D4CB28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3" y="1873690"/>
            <a:ext cx="8957568" cy="3450613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800" b="1" dirty="0"/>
              <a:t>Ballet Renaissance Student (Optional)</a:t>
            </a:r>
          </a:p>
          <a:p>
            <a:pPr marL="0" indent="0">
              <a:buNone/>
            </a:pPr>
            <a:r>
              <a:rPr lang="en-US" sz="1800" b="1" dirty="0"/>
              <a:t>Center Stage School of Dance Student (Optional)</a:t>
            </a:r>
          </a:p>
          <a:p>
            <a:pPr marL="0" indent="0">
              <a:buNone/>
            </a:pPr>
            <a:r>
              <a:rPr lang="en-US" sz="1800" b="1" dirty="0"/>
              <a:t>Eagle Rock School Student (Optional)</a:t>
            </a:r>
          </a:p>
          <a:p>
            <a:pPr marL="0" indent="0">
              <a:buNone/>
            </a:pPr>
            <a:r>
              <a:rPr lang="en-US" sz="1800" b="1" dirty="0"/>
              <a:t>EP High School Activities Student (Optional)</a:t>
            </a:r>
          </a:p>
          <a:p>
            <a:pPr marL="0" indent="0">
              <a:buNone/>
            </a:pPr>
            <a:r>
              <a:rPr lang="en-US" sz="1800" b="1" dirty="0"/>
              <a:t>EP High School Choirs Student (Optional)</a:t>
            </a:r>
          </a:p>
          <a:p>
            <a:pPr marL="0" indent="0">
              <a:buNone/>
            </a:pPr>
            <a:r>
              <a:rPr lang="en-US" sz="1800" b="1" dirty="0"/>
              <a:t>EP Junior Golf Student (Optional)</a:t>
            </a:r>
          </a:p>
          <a:p>
            <a:pPr marL="0" indent="0">
              <a:buNone/>
            </a:pPr>
            <a:r>
              <a:rPr lang="en-US" sz="1800" b="1" dirty="0"/>
              <a:t>EP Middle School Choir Student (Optional)</a:t>
            </a:r>
          </a:p>
          <a:p>
            <a:pPr marL="0" indent="0">
              <a:buNone/>
            </a:pPr>
            <a:r>
              <a:rPr lang="en-US" sz="1800" b="1" dirty="0"/>
              <a:t>EP Schools Bands Student (Optional)</a:t>
            </a:r>
          </a:p>
          <a:p>
            <a:pPr marL="0" indent="0">
              <a:buNone/>
            </a:pPr>
            <a:r>
              <a:rPr lang="en-US" sz="1800" b="1" dirty="0"/>
              <a:t>Hub Student Ministries Student (Optional)</a:t>
            </a:r>
          </a:p>
          <a:p>
            <a:pPr marL="0" indent="0">
              <a:buNone/>
            </a:pPr>
            <a:r>
              <a:rPr lang="en-US" sz="1800" b="1" dirty="0" err="1"/>
              <a:t>Ravencrest</a:t>
            </a:r>
            <a:r>
              <a:rPr lang="en-US" sz="1800" b="1" dirty="0"/>
              <a:t> Chalet Student (Optional)</a:t>
            </a:r>
          </a:p>
          <a:p>
            <a:pPr marL="0" indent="0">
              <a:buNone/>
            </a:pPr>
            <a:r>
              <a:rPr lang="en-US" sz="1800" b="1" dirty="0"/>
              <a:t>Soaring Eagles 4H Student (Optional)</a:t>
            </a:r>
          </a:p>
        </p:txBody>
      </p:sp>
    </p:spTree>
    <p:extLst>
      <p:ext uri="{BB962C8B-B14F-4D97-AF65-F5344CB8AC3E}">
        <p14:creationId xmlns:p14="http://schemas.microsoft.com/office/powerpoint/2010/main" val="759582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B60158-8C37-4964-BC89-F8B86584C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06" y="0"/>
            <a:ext cx="6886886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65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6116-5C3D-4AAA-84B2-57A3C60E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1098087"/>
            <a:ext cx="6571343" cy="58713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Sell in-person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83AC9-7425-4C08-9243-FB5B5B334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843982" cy="345061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Order using EPDuckRace.org</a:t>
            </a:r>
          </a:p>
          <a:p>
            <a:r>
              <a:rPr lang="en-US" sz="2800" dirty="0"/>
              <a:t>On an iOS iPhone or iPad with camera</a:t>
            </a:r>
          </a:p>
          <a:p>
            <a:r>
              <a:rPr lang="en-US" sz="2800" dirty="0"/>
              <a:t>On an Android Phone or Pad with camera</a:t>
            </a:r>
          </a:p>
          <a:p>
            <a:r>
              <a:rPr lang="en-US" sz="2800" dirty="0"/>
              <a:t>Camera can be used to enter the credit card number and expiration date. Much easier than trying to type 16 digits correctly! It is a feature on most cameras.</a:t>
            </a:r>
          </a:p>
          <a:p>
            <a:r>
              <a:rPr lang="en-US" sz="2800" dirty="0"/>
              <a:t>Simply hold the Credit Card up to the camera and it will auto fill card information.</a:t>
            </a:r>
          </a:p>
          <a:p>
            <a:endParaRPr lang="en-US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D9C2AE5-4BA5-4B2F-98CC-44897E2A5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2" y="1221929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5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1B5A6-F43A-44C2-BF0F-5AB76FB65C36}"/>
              </a:ext>
            </a:extLst>
          </p:cNvPr>
          <p:cNvSpPr txBox="1">
            <a:spLocks/>
          </p:cNvSpPr>
          <p:nvPr/>
        </p:nvSpPr>
        <p:spPr>
          <a:xfrm>
            <a:off x="980503" y="423143"/>
            <a:ext cx="6571343" cy="55558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Sell in-person?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7817B-524F-402C-B56E-DA89D43D371B}"/>
              </a:ext>
            </a:extLst>
          </p:cNvPr>
          <p:cNvSpPr txBox="1">
            <a:spLocks/>
          </p:cNvSpPr>
          <p:nvPr/>
        </p:nvSpPr>
        <p:spPr>
          <a:xfrm>
            <a:off x="1088686" y="1059795"/>
            <a:ext cx="7700509" cy="34506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Selling in-person saves your organization problems</a:t>
            </a:r>
          </a:p>
          <a:p>
            <a:pPr lvl="1"/>
            <a:r>
              <a:rPr lang="en-US" sz="2800" dirty="0"/>
              <a:t>NO Balancing money, checks, and forms!</a:t>
            </a:r>
          </a:p>
          <a:p>
            <a:pPr lvl="1"/>
            <a:r>
              <a:rPr lang="en-US" sz="2800" dirty="0"/>
              <a:t>Saves paper and the dog can’t eat the adoption forms hopefully!</a:t>
            </a:r>
          </a:p>
          <a:p>
            <a:pPr lvl="1"/>
            <a:r>
              <a:rPr lang="en-US" sz="2800" dirty="0"/>
              <a:t>Reduces re-entry labor by Duck Central and increases accuracy.</a:t>
            </a:r>
          </a:p>
          <a:p>
            <a:pPr lvl="1"/>
            <a:r>
              <a:rPr lang="en-US" sz="2800" dirty="0"/>
              <a:t>And you can sell Adoptions up to 12:30 PM on Race Day later than anyone selling paper forms.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8A0E67EF-B004-4BD1-9DD7-D52505767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2" y="1221929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64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353E-257B-461A-817D-16FF04E7C2D5}"/>
              </a:ext>
            </a:extLst>
          </p:cNvPr>
          <p:cNvSpPr txBox="1">
            <a:spLocks/>
          </p:cNvSpPr>
          <p:nvPr/>
        </p:nvSpPr>
        <p:spPr>
          <a:xfrm>
            <a:off x="852858" y="86347"/>
            <a:ext cx="6571343" cy="56208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50B4E-89CE-410B-9FCC-83CA992C485F}"/>
              </a:ext>
            </a:extLst>
          </p:cNvPr>
          <p:cNvSpPr txBox="1">
            <a:spLocks/>
          </p:cNvSpPr>
          <p:nvPr/>
        </p:nvSpPr>
        <p:spPr>
          <a:xfrm>
            <a:off x="1088686" y="550046"/>
            <a:ext cx="7202456" cy="49247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3600" dirty="0"/>
              <a:t>Duck Central</a:t>
            </a:r>
          </a:p>
          <a:p>
            <a:pPr lvl="1"/>
            <a:r>
              <a:rPr lang="en-US" sz="2400" dirty="0"/>
              <a:t>DuckCentral@EPDuckRace.org </a:t>
            </a:r>
          </a:p>
          <a:p>
            <a:pPr lvl="1"/>
            <a:r>
              <a:rPr lang="en-US" sz="2400" dirty="0"/>
              <a:t>Duck Central phone (970) 480-5002</a:t>
            </a:r>
          </a:p>
          <a:p>
            <a:pPr lvl="1"/>
            <a:r>
              <a:rPr lang="en-US" sz="2400" dirty="0"/>
              <a:t>Drop by Duck Central when staffed (approx. 66 hours pre-race) to ask questions</a:t>
            </a:r>
          </a:p>
          <a:p>
            <a:pPr lvl="1"/>
            <a:r>
              <a:rPr lang="en-US" sz="2400" dirty="0"/>
              <a:t>Get individualized training at Duck Central</a:t>
            </a:r>
          </a:p>
          <a:p>
            <a:pPr lvl="1"/>
            <a:r>
              <a:rPr lang="en-US" sz="2400" dirty="0"/>
              <a:t>Get more Adoption Forms</a:t>
            </a:r>
          </a:p>
          <a:p>
            <a:pPr lvl="1"/>
            <a:r>
              <a:rPr lang="en-US" sz="2400" dirty="0"/>
              <a:t>Get buttons and Posters</a:t>
            </a:r>
          </a:p>
          <a:p>
            <a:pPr lvl="1"/>
            <a:r>
              <a:rPr lang="en-US" sz="2400" dirty="0"/>
              <a:t>Get Turn-In Worksheets</a:t>
            </a:r>
          </a:p>
          <a:p>
            <a:pPr lvl="1"/>
            <a:r>
              <a:rPr lang="en-US" sz="2400" dirty="0"/>
              <a:t>Turn-in Adoption Forms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8634CF7-8DE9-4FB9-B830-A6DF3C26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046"/>
            <a:ext cx="1621810" cy="234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3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AAEE-C9D8-4529-8494-1F44C144B9F9}"/>
              </a:ext>
            </a:extLst>
          </p:cNvPr>
          <p:cNvSpPr txBox="1">
            <a:spLocks/>
          </p:cNvSpPr>
          <p:nvPr/>
        </p:nvSpPr>
        <p:spPr>
          <a:xfrm>
            <a:off x="1286330" y="255561"/>
            <a:ext cx="6571343" cy="6790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hasn’t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8510A-3017-498E-A7FE-132A017E0BE3}"/>
              </a:ext>
            </a:extLst>
          </p:cNvPr>
          <p:cNvSpPr txBox="1">
            <a:spLocks/>
          </p:cNvSpPr>
          <p:nvPr/>
        </p:nvSpPr>
        <p:spPr>
          <a:xfrm>
            <a:off x="1286327" y="847695"/>
            <a:ext cx="7440984" cy="519429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“Paper” Duck Adoption Form sales will end at NOON Nicky’s Steakhouse, Finish Line, Visitor’s Center, and all downtown retailers.</a:t>
            </a:r>
          </a:p>
          <a:p>
            <a:r>
              <a:rPr lang="en-US" sz="2400" dirty="0"/>
              <a:t>Personal checks and cash are accepted for “paper” adoption forms. [$20 per Duck Adoption]</a:t>
            </a:r>
          </a:p>
          <a:p>
            <a:r>
              <a:rPr lang="en-US" sz="2400" dirty="0"/>
              <a:t>Please remind customers to </a:t>
            </a:r>
            <a:r>
              <a:rPr lang="en-US" sz="2400" b="1" dirty="0"/>
              <a:t>select Your Organization on the back of the adoption form and circle its number</a:t>
            </a:r>
            <a:r>
              <a:rPr lang="en-US" sz="2400" dirty="0"/>
              <a:t> for their donation to benefit your organization.</a:t>
            </a:r>
          </a:p>
          <a:p>
            <a:r>
              <a:rPr lang="en-US" sz="2400" dirty="0"/>
              <a:t>When selling a “paper” Duck Adoption ($20 each), be sure that the customer has filled out the front side of the form </a:t>
            </a:r>
            <a:r>
              <a:rPr lang="en-US" sz="2400" b="1" i="1" u="sng" dirty="0"/>
              <a:t>legibly with name/phone/email</a:t>
            </a:r>
            <a:r>
              <a:rPr lang="en-US" sz="2400" b="1" dirty="0"/>
              <a:t> and to </a:t>
            </a:r>
            <a:r>
              <a:rPr lang="en-US" sz="2400" b="1" i="1" u="sng" dirty="0"/>
              <a:t>circle the number for your organization to receive the benefit of the sale ($19).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2EA0F6DF-94ED-4CDD-AA47-6C8CE88BB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34" y="255561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6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3F2D-EC80-4922-A4C6-262AB9FE7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On-line Adoption</a:t>
            </a:r>
            <a:br>
              <a:rPr lang="en-US" dirty="0"/>
            </a:br>
            <a:r>
              <a:rPr lang="en-US" dirty="0"/>
              <a:t>SALES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BA1AD-7365-491E-B436-3A27E8759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Stop at 12:30 PM Saturday 5/2/2020</a:t>
            </a:r>
          </a:p>
          <a:p>
            <a:r>
              <a:rPr lang="en-US" dirty="0"/>
              <a:t>This means your organization can continue to sell using the on-line website 30 minutes later than paper sales close!</a:t>
            </a:r>
          </a:p>
        </p:txBody>
      </p:sp>
      <p:pic>
        <p:nvPicPr>
          <p:cNvPr id="4" name="Content Placeholder 8" descr="A close up of a logo&#10;&#10;Description automatically generated">
            <a:extLst>
              <a:ext uri="{FF2B5EF4-FFF2-40B4-BE49-F238E27FC236}">
                <a16:creationId xmlns:a16="http://schemas.microsoft.com/office/drawing/2014/main" id="{9DD25596-4861-4E85-A41F-F7912D62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8" y="3305068"/>
            <a:ext cx="2291521" cy="3311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90052-CEEE-4199-8574-A9728E24EAE8}"/>
              </a:ext>
            </a:extLst>
          </p:cNvPr>
          <p:cNvSpPr txBox="1"/>
          <p:nvPr/>
        </p:nvSpPr>
        <p:spPr>
          <a:xfrm>
            <a:off x="284085" y="397570"/>
            <a:ext cx="218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But this changed!</a:t>
            </a:r>
          </a:p>
        </p:txBody>
      </p:sp>
    </p:spTree>
    <p:extLst>
      <p:ext uri="{BB962C8B-B14F-4D97-AF65-F5344CB8AC3E}">
        <p14:creationId xmlns:p14="http://schemas.microsoft.com/office/powerpoint/2010/main" val="330156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B050-DE1F-4C66-A8F2-79D52AFC3A8D}"/>
              </a:ext>
            </a:extLst>
          </p:cNvPr>
          <p:cNvSpPr txBox="1">
            <a:spLocks/>
          </p:cNvSpPr>
          <p:nvPr/>
        </p:nvSpPr>
        <p:spPr>
          <a:xfrm>
            <a:off x="970772" y="192522"/>
            <a:ext cx="7202456" cy="5945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YOU NEED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D2503-BED6-41DF-8333-144E8FD279D1}"/>
              </a:ext>
            </a:extLst>
          </p:cNvPr>
          <p:cNvSpPr txBox="1">
            <a:spLocks/>
          </p:cNvSpPr>
          <p:nvPr/>
        </p:nvSpPr>
        <p:spPr>
          <a:xfrm>
            <a:off x="970772" y="687635"/>
            <a:ext cx="7964884" cy="54827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location for Duck Central</a:t>
            </a:r>
          </a:p>
          <a:p>
            <a:pPr lvl="1"/>
            <a:r>
              <a:rPr lang="en-US" sz="2000" dirty="0"/>
              <a:t>Ridgeline Hotel, Lake Estes room</a:t>
            </a:r>
          </a:p>
          <a:p>
            <a:pPr lvl="1"/>
            <a:r>
              <a:rPr lang="en-US" sz="2000" dirty="0"/>
              <a:t>See schedule on-line</a:t>
            </a:r>
          </a:p>
          <a:p>
            <a:r>
              <a:rPr lang="en-US" dirty="0"/>
              <a:t>Website Adoptions start tomorrow (midnight tonight)</a:t>
            </a:r>
          </a:p>
          <a:p>
            <a:pPr lvl="1"/>
            <a:r>
              <a:rPr lang="en-US" sz="2000" dirty="0"/>
              <a:t>https://www.EPDuckRace.org</a:t>
            </a:r>
          </a:p>
          <a:p>
            <a:r>
              <a:rPr lang="en-US" dirty="0"/>
              <a:t>Organizations’ Resources</a:t>
            </a:r>
          </a:p>
          <a:p>
            <a:pPr lvl="1"/>
            <a:r>
              <a:rPr lang="en-US" sz="2000" dirty="0"/>
              <a:t>Duck Images</a:t>
            </a:r>
          </a:p>
          <a:p>
            <a:pPr lvl="2"/>
            <a:r>
              <a:rPr lang="en-US" sz="1800" dirty="0"/>
              <a:t>Hatless Lucky (good for multiple years)</a:t>
            </a:r>
          </a:p>
          <a:p>
            <a:pPr lvl="2"/>
            <a:r>
              <a:rPr lang="en-US" sz="1800" dirty="0"/>
              <a:t>2020 Luck with a stylish hat</a:t>
            </a:r>
          </a:p>
          <a:p>
            <a:pPr lvl="2"/>
            <a:r>
              <a:rPr lang="en-US" sz="1800" dirty="0"/>
              <a:t>Ready to go to a derby</a:t>
            </a:r>
          </a:p>
          <a:p>
            <a:pPr lvl="1"/>
            <a:r>
              <a:rPr lang="en-US" sz="2000" dirty="0"/>
              <a:t>And you can find a copy of this presentation</a:t>
            </a:r>
          </a:p>
          <a:p>
            <a:pPr lvl="1"/>
            <a:r>
              <a:rPr lang="en-US" sz="2000" dirty="0"/>
              <a:t>And the Duck Race poster is there to download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684ED-9298-4D36-ADD6-FA43369A5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71824"/>
            <a:ext cx="928688" cy="257175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09B5A2D0-1805-4760-9056-F364DF911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8" y="1741182"/>
            <a:ext cx="906124" cy="13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2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CE48-B7F3-46F7-8075-44C8F19E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Form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E940-1FC5-4480-B961-2A34D5F57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First, Last, Email, Phone</a:t>
            </a:r>
          </a:p>
          <a:p>
            <a:r>
              <a:rPr lang="en-US" dirty="0"/>
              <a:t>Please ask Adopter (purchaser) to fill in the Email TWICE – we have a much better chance of reading the handwritten email address</a:t>
            </a:r>
          </a:p>
          <a:p>
            <a:r>
              <a:rPr lang="en-US" dirty="0"/>
              <a:t>Winners Notified by Email</a:t>
            </a:r>
          </a:p>
          <a:p>
            <a:pPr lvl="1"/>
            <a:r>
              <a:rPr lang="en-US" dirty="0"/>
              <a:t>The notification is proof of prize</a:t>
            </a:r>
          </a:p>
          <a:p>
            <a:pPr lvl="1"/>
            <a:r>
              <a:rPr lang="en-US" dirty="0"/>
              <a:t>Notification provides a Redemption Code to be shown to Merchant to claim prize</a:t>
            </a:r>
          </a:p>
          <a:p>
            <a:pPr lvl="1"/>
            <a:r>
              <a:rPr lang="en-US" dirty="0"/>
              <a:t>Merchants who donate prizes get a list of winners and Redemption Codes via email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8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3E193B-3893-471B-A981-4776987F3B6F}"/>
              </a:ext>
            </a:extLst>
          </p:cNvPr>
          <p:cNvSpPr txBox="1"/>
          <p:nvPr/>
        </p:nvSpPr>
        <p:spPr>
          <a:xfrm>
            <a:off x="189186" y="1554874"/>
            <a:ext cx="12539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Narrow screen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D3FBCF-9A24-45AA-A589-69D40138C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84" y="0"/>
            <a:ext cx="6626618" cy="609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1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2817E-7F85-430E-BABA-043C94E64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165"/>
            <a:ext cx="9144000" cy="49696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2AF7A5-D173-4700-B984-9633D787CD36}"/>
              </a:ext>
            </a:extLst>
          </p:cNvPr>
          <p:cNvSpPr txBox="1"/>
          <p:nvPr/>
        </p:nvSpPr>
        <p:spPr>
          <a:xfrm>
            <a:off x="3284738" y="257453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WIDE SCREEN</a:t>
            </a:r>
          </a:p>
        </p:txBody>
      </p:sp>
    </p:spTree>
    <p:extLst>
      <p:ext uri="{BB962C8B-B14F-4D97-AF65-F5344CB8AC3E}">
        <p14:creationId xmlns:p14="http://schemas.microsoft.com/office/powerpoint/2010/main" val="155775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7CF960-D514-487A-AABE-C733075561A2}"/>
              </a:ext>
            </a:extLst>
          </p:cNvPr>
          <p:cNvSpPr txBox="1"/>
          <p:nvPr/>
        </p:nvSpPr>
        <p:spPr>
          <a:xfrm>
            <a:off x="147705" y="457027"/>
            <a:ext cx="2116990" cy="915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	</a:t>
            </a:r>
          </a:p>
          <a:p>
            <a:r>
              <a:rPr lang="en-US" sz="2000" dirty="0"/>
              <a:t>Hamburger Menus</a:t>
            </a:r>
          </a:p>
          <a:p>
            <a:endParaRPr lang="en-US" sz="1350" dirty="0"/>
          </a:p>
        </p:txBody>
      </p:sp>
      <p:pic>
        <p:nvPicPr>
          <p:cNvPr id="5" name="Picture 4" descr="A screen shot of a person&#10;&#10;Description automatically generated">
            <a:extLst>
              <a:ext uri="{FF2B5EF4-FFF2-40B4-BE49-F238E27FC236}">
                <a16:creationId xmlns:a16="http://schemas.microsoft.com/office/drawing/2014/main" id="{CB5E9F96-CF85-45E4-B4F0-3C892E1B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980" y="0"/>
            <a:ext cx="316604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3B6E515-CF9D-48E7-B50D-E7B9086DF95A}"/>
              </a:ext>
            </a:extLst>
          </p:cNvPr>
          <p:cNvSpPr/>
          <p:nvPr/>
        </p:nvSpPr>
        <p:spPr>
          <a:xfrm>
            <a:off x="2449375" y="852256"/>
            <a:ext cx="428730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3E176AF-B859-4FF7-AFFA-C13EF87DE887}"/>
              </a:ext>
            </a:extLst>
          </p:cNvPr>
          <p:cNvSpPr/>
          <p:nvPr/>
        </p:nvSpPr>
        <p:spPr>
          <a:xfrm>
            <a:off x="2459554" y="4634144"/>
            <a:ext cx="428730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B83B1-9B80-4215-90A2-60EC4B18205A}"/>
              </a:ext>
            </a:extLst>
          </p:cNvPr>
          <p:cNvSpPr/>
          <p:nvPr/>
        </p:nvSpPr>
        <p:spPr>
          <a:xfrm>
            <a:off x="0" y="4218645"/>
            <a:ext cx="2321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Mobile Responsive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D86288-2620-4842-B74C-D84B43013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961" y="168676"/>
            <a:ext cx="1422331" cy="3080930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4193C5-BEC1-4C0B-A2D3-3D21308F4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960" y="3608394"/>
            <a:ext cx="1422332" cy="308093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ACEE2ECD-E506-4F38-9E7A-C0D01904E64C}"/>
              </a:ext>
            </a:extLst>
          </p:cNvPr>
          <p:cNvSpPr/>
          <p:nvPr/>
        </p:nvSpPr>
        <p:spPr>
          <a:xfrm>
            <a:off x="6298645" y="532660"/>
            <a:ext cx="252755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1D2961C-8D1E-4554-99EC-B9F09BF4CC4B}"/>
              </a:ext>
            </a:extLst>
          </p:cNvPr>
          <p:cNvSpPr/>
          <p:nvPr/>
        </p:nvSpPr>
        <p:spPr>
          <a:xfrm>
            <a:off x="6298645" y="5532268"/>
            <a:ext cx="252755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7447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631</Words>
  <Application>Microsoft Office PowerPoint</Application>
  <PresentationFormat>On-screen Show (4:3)</PresentationFormat>
  <Paragraphs>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Gill Sans MT</vt:lpstr>
      <vt:lpstr>Gallery</vt:lpstr>
      <vt:lpstr>2020</vt:lpstr>
      <vt:lpstr>Lucky has a new hat!</vt:lpstr>
      <vt:lpstr>PowerPoint Presentation</vt:lpstr>
      <vt:lpstr>On-line Adoption SALES </vt:lpstr>
      <vt:lpstr>PowerPoint Presentation</vt:lpstr>
      <vt:lpstr>Adoption Form INFO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Eventbrite</vt:lpstr>
      <vt:lpstr>On-line purchase flow</vt:lpstr>
      <vt:lpstr>PowerPoint Presentation</vt:lpstr>
      <vt:lpstr>PowerPoint Presentation</vt:lpstr>
      <vt:lpstr>PowerPoint Presentation</vt:lpstr>
      <vt:lpstr>PowerPoint Presentation</vt:lpstr>
      <vt:lpstr>Custom FIELD QUESTIONs  Do you need this?</vt:lpstr>
      <vt:lpstr>PowerPoint Presentation</vt:lpstr>
      <vt:lpstr>Sell in-person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</dc:title>
  <dc:creator>Lee Lasson</dc:creator>
  <cp:lastModifiedBy>Lee Lasson</cp:lastModifiedBy>
  <cp:revision>14</cp:revision>
  <dcterms:created xsi:type="dcterms:W3CDTF">2020-02-27T01:18:33Z</dcterms:created>
  <dcterms:modified xsi:type="dcterms:W3CDTF">2020-02-27T23:36:15Z</dcterms:modified>
</cp:coreProperties>
</file>